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svg" ContentType="image/svg+xml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1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3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skervville"/>
      <p:regular r:id="rId15"/>
    </p:embeddedFont>
    <p:embeddedFont>
      <p:font typeface="Baskervville"/>
      <p:regular r:id="rId16"/>
    </p:embeddedFont>
    <p:embeddedFont>
      <p:font typeface="Poppins"/>
      <p:regular r:id="rId17"/>
    </p:embeddedFont>
    <p:embeddedFont>
      <p:font typeface="Poppins"/>
      <p:regular r:id="rId18"/>
    </p:embeddedFont>
    <p:embeddedFont>
      <p:font typeface="Poppins"/>
      <p:regular r:id="rId19"/>
    </p:embeddedFont>
    <p:embeddedFont>
      <p:font typeface="Poppi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1.xml" Id="rId2" /><Relationship Type="http://schemas.openxmlformats.org/officeDocument/2006/relationships/slide" Target="/ppt/slides/slide2.xml" Id="rId3" /><Relationship Type="http://schemas.openxmlformats.org/officeDocument/2006/relationships/slide" Target="/ppt/slides/slide3.xml" Id="rId4" /><Relationship Type="http://schemas.openxmlformats.org/officeDocument/2006/relationships/slide" Target="/ppt/slides/slide4.xml" Id="rId5" /><Relationship Type="http://schemas.openxmlformats.org/officeDocument/2006/relationships/slide" Target="/ppt/slides/slide5.xml" Id="rId6" /><Relationship Type="http://schemas.openxmlformats.org/officeDocument/2006/relationships/slide" Target="/ppt/slides/slide6.xml" Id="rId7" /><Relationship Type="http://schemas.openxmlformats.org/officeDocument/2006/relationships/slide" Target="/ppt/slides/slide7.xml" Id="rId8" /><Relationship Type="http://schemas.openxmlformats.org/officeDocument/2006/relationships/slide" Target="/ppt/slides/slide8.xml" Id="rId9" /><Relationship Type="http://schemas.openxmlformats.org/officeDocument/2006/relationships/notesMaster" Target="/ppt/notesMasters/notesMaster1.xml" Id="rId10" /><Relationship Type="http://schemas.openxmlformats.org/officeDocument/2006/relationships/presProps" Target="/ppt/presProps.xml" Id="rId11" /><Relationship Type="http://schemas.openxmlformats.org/officeDocument/2006/relationships/viewProps" Target="/ppt/viewProps.xml" Id="rId12" /><Relationship Type="http://schemas.openxmlformats.org/officeDocument/2006/relationships/theme" Target="/ppt/theme/theme1.xml" Id="rId13" /><Relationship Type="http://schemas.openxmlformats.org/officeDocument/2006/relationships/tableStyles" Target="/ppt/tableStyles.xml" Id="rId14" /><Relationship Type="http://schemas.openxmlformats.org/officeDocument/2006/relationships/font" Target="/ppt/fonts/font1.fntdata" Id="rId15" /><Relationship Type="http://schemas.openxmlformats.org/officeDocument/2006/relationships/font" Target="/ppt/fonts/font2.fntdata" Id="rId16" /><Relationship Type="http://schemas.openxmlformats.org/officeDocument/2006/relationships/font" Target="/ppt/fonts/font3.fntdata" Id="rId17" /><Relationship Type="http://schemas.openxmlformats.org/officeDocument/2006/relationships/font" Target="/ppt/fonts/font4.fntdata" Id="rId18" /><Relationship Type="http://schemas.openxmlformats.org/officeDocument/2006/relationships/font" Target="/ppt/fonts/font5.fntdata" Id="rId19" /><Relationship Type="http://schemas.openxmlformats.org/officeDocument/2006/relationships/font" Target="/ppt/fonts/font6.fntdata" Id="rId20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3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4.xml" Id="rId2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5.xml" Id="rId2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6.xml" Id="rId2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7.xml" Id="rId2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8.xml" Id="rId2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-1002-1.png" Id="rId1" /><Relationship Type="http://schemas.openxmlformats.org/officeDocument/2006/relationships/image" Target="/ppt/media/image-1002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-1003-1.png" Id="rId1" /><Relationship Type="http://schemas.openxmlformats.org/officeDocument/2006/relationships/image" Target="/ppt/media/image-1003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-1004-1.png" Id="rId1" /><Relationship Type="http://schemas.openxmlformats.org/officeDocument/2006/relationships/image" Target="/ppt/media/image-1004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-1005-1.png" Id="rId1" /><Relationship Type="http://schemas.openxmlformats.org/officeDocument/2006/relationships/image" Target="/ppt/media/image-1005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-1006-1.png" Id="rId1" /><Relationship Type="http://schemas.openxmlformats.org/officeDocument/2006/relationships/image" Target="/ppt/media/image-1006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-1007-1.png" Id="rId1" /><Relationship Type="http://schemas.openxmlformats.org/officeDocument/2006/relationships/image" Target="/ppt/media/image-1007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-1008-1.png" Id="rId1" /><Relationship Type="http://schemas.openxmlformats.org/officeDocument/2006/relationships/image" Target="/ppt/media/image-1008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-1009-1.png" Id="rId1" /><Relationship Type="http://schemas.openxmlformats.org/officeDocument/2006/relationships/image" Target="/ppt/media/image-1009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theme" Target="/ppt/theme/theme1.xml" Id="rId10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-1-1.png" Id="rId1" /><Relationship Type="http://schemas.openxmlformats.org/officeDocument/2006/relationships/slideLayout" Target="/ppt/slideLayouts/slideLayout2.xml" Id="rId2" /><Relationship Type="http://schemas.openxmlformats.org/officeDocument/2006/relationships/notesSlide" Target="/ppt/notesSlides/notesSlide1.xml" Id="rId3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-2-1.png" Id="rId1" /><Relationship Type="http://schemas.openxmlformats.org/officeDocument/2006/relationships/slideLayout" Target="/ppt/slideLayouts/slideLayout3.xml" Id="rId2" /><Relationship Type="http://schemas.openxmlformats.org/officeDocument/2006/relationships/notesSlide" Target="/ppt/notesSlides/notesSlide2.xml" Id="rId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-3-1.png" Id="rId1" /><Relationship Type="http://schemas.openxmlformats.org/officeDocument/2006/relationships/image" Target="/ppt/media/image-3-2.png" Id="rId2" /><Relationship Type="http://schemas.openxmlformats.org/officeDocument/2006/relationships/image" Target="/ppt/media/image-3-3.png" Id="rId3" /><Relationship Type="http://schemas.openxmlformats.org/officeDocument/2006/relationships/image" Target="/ppt/media/image-3-4.png" Id="rId4" /><Relationship Type="http://schemas.openxmlformats.org/officeDocument/2006/relationships/slideLayout" Target="/ppt/slideLayouts/slideLayout4.xml" Id="rId5" /><Relationship Type="http://schemas.openxmlformats.org/officeDocument/2006/relationships/notesSlide" Target="/ppt/notesSlides/notesSlide3.xml" Id="rId6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-4-1.png" Id="rId1" /><Relationship Type="http://schemas.openxmlformats.org/officeDocument/2006/relationships/slideLayout" Target="/ppt/slideLayouts/slideLayout5.xml" Id="rId2" /><Relationship Type="http://schemas.openxmlformats.org/officeDocument/2006/relationships/notesSlide" Target="/ppt/notesSlides/notesSlide4.xml" Id="rId3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6.xml" Id="rId1" /><Relationship Type="http://schemas.openxmlformats.org/officeDocument/2006/relationships/notesSlide" Target="/ppt/notesSlides/notesSlide5.xml" Id="rId2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-6-1.png" Id="rId1" /><Relationship Type="http://schemas.openxmlformats.org/officeDocument/2006/relationships/slideLayout" Target="/ppt/slideLayouts/slideLayout7.xml" Id="rId2" /><Relationship Type="http://schemas.openxmlformats.org/officeDocument/2006/relationships/notesSlide" Target="/ppt/notesSlides/notesSlide6.xml" Id="rId3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-7-1.png" Id="rId1" /><Relationship Type="http://schemas.openxmlformats.org/officeDocument/2006/relationships/image" Target="/ppt/media/image-7-2.svg" Id="rId2" /><Relationship Type="http://schemas.openxmlformats.org/officeDocument/2006/relationships/image" Target="/ppt/media/image-7-3.png" Id="rId3" /><Relationship Type="http://schemas.openxmlformats.org/officeDocument/2006/relationships/image" Target="/ppt/media/image-7-4.svg" Id="rId4" /><Relationship Type="http://schemas.openxmlformats.org/officeDocument/2006/relationships/image" Target="/ppt/media/image-7-5.png" Id="rId5" /><Relationship Type="http://schemas.openxmlformats.org/officeDocument/2006/relationships/image" Target="/ppt/media/image-7-6.svg" Id="rId6" /><Relationship Type="http://schemas.openxmlformats.org/officeDocument/2006/relationships/image" Target="/ppt/media/image-7-7.png" Id="rId7" /><Relationship Type="http://schemas.openxmlformats.org/officeDocument/2006/relationships/image" Target="/ppt/media/image-7-8.svg" Id="rId8" /><Relationship Type="http://schemas.openxmlformats.org/officeDocument/2006/relationships/image" Target="/ppt/media/image-7-9.png" Id="rId9" /><Relationship Type="http://schemas.openxmlformats.org/officeDocument/2006/relationships/image" Target="/ppt/media/image-7-10.svg" Id="rId10" /><Relationship Type="http://schemas.openxmlformats.org/officeDocument/2006/relationships/slideLayout" Target="/ppt/slideLayouts/slideLayout8.xml" Id="rId11" /><Relationship Type="http://schemas.openxmlformats.org/officeDocument/2006/relationships/notesSlide" Target="/ppt/notesSlides/notesSlide7.xml" Id="rId12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-8-1.png" Id="rId1" /><Relationship Type="http://schemas.openxmlformats.org/officeDocument/2006/relationships/slideLayout" Target="/ppt/slideLayouts/slideLayout9.xml" Id="rId2" /><Relationship Type="http://schemas.openxmlformats.org/officeDocument/2006/relationships/notesSlide" Target="/ppt/notesSlides/notesSlide8.xml" Id="rId3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129" y="2994184"/>
            <a:ext cx="7845743" cy="1666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Pizza Sales Analysis Report</a:t>
            </a:r>
            <a:endParaRPr lang="en-US" sz="5200" dirty="0"/>
          </a:p>
        </p:txBody>
      </p:sp>
      <p:sp>
        <p:nvSpPr>
          <p:cNvPr id="4" name="Text 1"/>
          <p:cNvSpPr/>
          <p:nvPr/>
        </p:nvSpPr>
        <p:spPr>
          <a:xfrm>
            <a:off x="649129" y="4938713"/>
            <a:ext cx="78457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Data-driven insights from 3,582 orders and $152,745 in revenue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35529" y="2318980"/>
            <a:ext cx="963335" cy="348496"/>
          </a:xfrm>
          <a:prstGeom prst="roundRect">
            <a:avLst>
              <a:gd name="adj" fmla="val 63870"/>
            </a:avLst>
          </a:prstGeom>
          <a:solidFill>
            <a:srgbClr val="ECDFE3"/>
          </a:solidFill>
          <a:ln/>
        </p:spPr>
      </p:sp>
      <p:sp>
        <p:nvSpPr>
          <p:cNvPr id="4" name="Text 1"/>
          <p:cNvSpPr/>
          <p:nvPr/>
        </p:nvSpPr>
        <p:spPr>
          <a:xfrm>
            <a:off x="6246733" y="2374583"/>
            <a:ext cx="740926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OVERVIEW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135529" y="2741652"/>
            <a:ext cx="6665952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Dataset at a Glance</a:t>
            </a:r>
            <a:endParaRPr lang="en-US" sz="5200" dirty="0"/>
          </a:p>
        </p:txBody>
      </p:sp>
      <p:sp>
        <p:nvSpPr>
          <p:cNvPr id="6" name="Text 3"/>
          <p:cNvSpPr/>
          <p:nvPr/>
        </p:nvSpPr>
        <p:spPr>
          <a:xfrm>
            <a:off x="6135529" y="3945612"/>
            <a:ext cx="2460665" cy="612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00"/>
              </a:lnSpc>
              <a:buNone/>
            </a:pPr>
            <a:r>
              <a:rPr lang="en-US" sz="48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3,582</a:t>
            </a:r>
            <a:endParaRPr lang="en-US" sz="4800" dirty="0"/>
          </a:p>
        </p:txBody>
      </p:sp>
      <p:sp>
        <p:nvSpPr>
          <p:cNvPr id="7" name="Text 4"/>
          <p:cNvSpPr/>
          <p:nvPr/>
        </p:nvSpPr>
        <p:spPr>
          <a:xfrm>
            <a:off x="6135529" y="4789408"/>
            <a:ext cx="2460665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Total Orders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6135529" y="5317093"/>
            <a:ext cx="2460665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Analyzed across all categories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8828008" y="3945612"/>
            <a:ext cx="2460665" cy="612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00"/>
              </a:lnSpc>
              <a:buNone/>
            </a:pPr>
            <a:r>
              <a:rPr lang="en-US" sz="48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$153K</a:t>
            </a:r>
            <a:endParaRPr lang="en-US" sz="4800" dirty="0"/>
          </a:p>
        </p:txBody>
      </p:sp>
      <p:sp>
        <p:nvSpPr>
          <p:cNvPr id="10" name="Text 7"/>
          <p:cNvSpPr/>
          <p:nvPr/>
        </p:nvSpPr>
        <p:spPr>
          <a:xfrm>
            <a:off x="8828008" y="4789408"/>
            <a:ext cx="2460665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Total Revenue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8828008" y="5317093"/>
            <a:ext cx="2460665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Generated from pizza sales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11520487" y="3945612"/>
            <a:ext cx="2460665" cy="612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00"/>
              </a:lnSpc>
              <a:buNone/>
            </a:pPr>
            <a:r>
              <a:rPr lang="en-US" sz="48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21,350</a:t>
            </a:r>
            <a:endParaRPr lang="en-US" sz="4800" dirty="0"/>
          </a:p>
        </p:txBody>
      </p:sp>
      <p:sp>
        <p:nvSpPr>
          <p:cNvPr id="13" name="Text 10"/>
          <p:cNvSpPr/>
          <p:nvPr/>
        </p:nvSpPr>
        <p:spPr>
          <a:xfrm>
            <a:off x="11520487" y="4789408"/>
            <a:ext cx="2460665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Pizzas Sold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1520487" y="5317093"/>
            <a:ext cx="2460665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Across all sizes and types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9" y="1285161"/>
            <a:ext cx="7301746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Top Revenue Generators</a:t>
            </a:r>
            <a:endParaRPr lang="en-US" sz="5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129" y="2605088"/>
            <a:ext cx="589836" cy="5898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70779" y="2605088"/>
            <a:ext cx="1859637" cy="1249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Thai Chicken Pizza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1470779" y="4039910"/>
            <a:ext cx="1859637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$43,434 revenue leader</a:t>
            </a: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231" y="2605088"/>
            <a:ext cx="589836" cy="5898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383881" y="2605088"/>
            <a:ext cx="1859637" cy="1249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Barbecue Chicken Pizza</a:t>
            </a:r>
            <a:endParaRPr lang="en-US" sz="2600" dirty="0"/>
          </a:p>
        </p:txBody>
      </p:sp>
      <p:sp>
        <p:nvSpPr>
          <p:cNvPr id="8" name="Text 4"/>
          <p:cNvSpPr/>
          <p:nvPr/>
        </p:nvSpPr>
        <p:spPr>
          <a:xfrm>
            <a:off x="4383881" y="4039910"/>
            <a:ext cx="1859637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$42,768 in sales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333" y="2605088"/>
            <a:ext cx="589836" cy="58983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96983" y="2605088"/>
            <a:ext cx="1859637" cy="1249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California Chicken Pizza</a:t>
            </a:r>
            <a:endParaRPr lang="en-US" sz="2600" dirty="0"/>
          </a:p>
        </p:txBody>
      </p:sp>
      <p:sp>
        <p:nvSpPr>
          <p:cNvPr id="11" name="Text 6"/>
          <p:cNvSpPr/>
          <p:nvPr/>
        </p:nvSpPr>
        <p:spPr>
          <a:xfrm>
            <a:off x="7296983" y="4039910"/>
            <a:ext cx="1859637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$41,410 revenue</a:t>
            </a:r>
            <a:endParaRPr lang="en-US" sz="14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29" y="5004197"/>
            <a:ext cx="589836" cy="58983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70779" y="5004197"/>
            <a:ext cx="1859637" cy="1249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Classic Deluxe Pizza</a:t>
            </a:r>
            <a:endParaRPr lang="en-US" sz="2600" dirty="0"/>
          </a:p>
        </p:txBody>
      </p:sp>
      <p:sp>
        <p:nvSpPr>
          <p:cNvPr id="14" name="Text 8"/>
          <p:cNvSpPr/>
          <p:nvPr/>
        </p:nvSpPr>
        <p:spPr>
          <a:xfrm>
            <a:off x="1470779" y="6439019"/>
            <a:ext cx="1859637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$38,181 in sales</a:t>
            </a:r>
            <a:endParaRPr lang="en-US" sz="1450" dirty="0"/>
          </a:p>
        </p:txBody>
      </p:sp>
      <p:sp>
        <p:nvSpPr>
          <p:cNvPr id="15" name="Shape 9"/>
          <p:cNvSpPr/>
          <p:nvPr/>
        </p:nvSpPr>
        <p:spPr>
          <a:xfrm>
            <a:off x="9483090" y="2396490"/>
            <a:ext cx="4639270" cy="4547830"/>
          </a:xfrm>
          <a:prstGeom prst="roundRect">
            <a:avLst>
              <a:gd name="adj" fmla="val 9789"/>
            </a:avLst>
          </a:prstGeom>
          <a:solidFill>
            <a:srgbClr val="C7A2AC"/>
          </a:solidFill>
          <a:ln/>
        </p:spPr>
      </p:sp>
      <p:sp>
        <p:nvSpPr>
          <p:cNvPr id="16" name="Text 10"/>
          <p:cNvSpPr/>
          <p:nvPr/>
        </p:nvSpPr>
        <p:spPr>
          <a:xfrm>
            <a:off x="9668470" y="3701772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Key Insight</a:t>
            </a:r>
            <a:endParaRPr lang="en-US" sz="2600" dirty="0"/>
          </a:p>
        </p:txBody>
      </p:sp>
      <p:sp>
        <p:nvSpPr>
          <p:cNvPr id="17" name="Text 11"/>
          <p:cNvSpPr/>
          <p:nvPr/>
        </p:nvSpPr>
        <p:spPr>
          <a:xfrm>
            <a:off x="9668470" y="4303633"/>
            <a:ext cx="4268510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Top 28% of menu items drive majority of revenue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9668470" y="5063966"/>
            <a:ext cx="4268510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Strategic Focus: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Emphasize high performers in promotions and inventory planning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641" y="633770"/>
            <a:ext cx="8735378" cy="716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5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Category Performance Breakdown</a:t>
            </a:r>
            <a:endParaRPr lang="en-US" sz="4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641" y="2155031"/>
            <a:ext cx="8647152" cy="465224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812608" y="6837759"/>
            <a:ext cx="159544" cy="159544"/>
          </a:xfrm>
          <a:prstGeom prst="roundRect">
            <a:avLst>
              <a:gd name="adj" fmla="val 11463"/>
            </a:avLst>
          </a:prstGeom>
          <a:solidFill>
            <a:srgbClr val="301D22"/>
          </a:solidFill>
          <a:ln/>
        </p:spPr>
      </p:sp>
      <p:sp>
        <p:nvSpPr>
          <p:cNvPr id="5" name="Text 2"/>
          <p:cNvSpPr/>
          <p:nvPr/>
        </p:nvSpPr>
        <p:spPr>
          <a:xfrm>
            <a:off x="2033111" y="6837759"/>
            <a:ext cx="572929" cy="159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Classic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3309223" y="6837759"/>
            <a:ext cx="159544" cy="159544"/>
          </a:xfrm>
          <a:prstGeom prst="roundRect">
            <a:avLst>
              <a:gd name="adj" fmla="val 11463"/>
            </a:avLst>
          </a:prstGeom>
          <a:solidFill>
            <a:srgbClr val="6B404C"/>
          </a:solidFill>
          <a:ln/>
        </p:spPr>
      </p:sp>
      <p:sp>
        <p:nvSpPr>
          <p:cNvPr id="7" name="Text 4"/>
          <p:cNvSpPr/>
          <p:nvPr/>
        </p:nvSpPr>
        <p:spPr>
          <a:xfrm>
            <a:off x="3529727" y="6837759"/>
            <a:ext cx="725329" cy="159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Supreme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591532" y="6837759"/>
            <a:ext cx="159544" cy="159544"/>
          </a:xfrm>
          <a:prstGeom prst="roundRect">
            <a:avLst>
              <a:gd name="adj" fmla="val 11463"/>
            </a:avLst>
          </a:prstGeom>
          <a:solidFill>
            <a:srgbClr val="A36677"/>
          </a:solidFill>
          <a:ln/>
        </p:spPr>
      </p:sp>
      <p:sp>
        <p:nvSpPr>
          <p:cNvPr id="9" name="Text 6"/>
          <p:cNvSpPr/>
          <p:nvPr/>
        </p:nvSpPr>
        <p:spPr>
          <a:xfrm>
            <a:off x="5812036" y="6837759"/>
            <a:ext cx="560665" cy="159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Veggie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7158276" y="6837759"/>
            <a:ext cx="159544" cy="159544"/>
          </a:xfrm>
          <a:prstGeom prst="roundRect">
            <a:avLst>
              <a:gd name="adj" fmla="val 11463"/>
            </a:avLst>
          </a:prstGeom>
          <a:solidFill>
            <a:srgbClr val="C6A1AB"/>
          </a:solidFill>
          <a:ln/>
        </p:spPr>
      </p:sp>
      <p:sp>
        <p:nvSpPr>
          <p:cNvPr id="11" name="Text 8"/>
          <p:cNvSpPr/>
          <p:nvPr/>
        </p:nvSpPr>
        <p:spPr>
          <a:xfrm>
            <a:off x="7378779" y="6837759"/>
            <a:ext cx="644604" cy="159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Chicken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9602748" y="1694021"/>
            <a:ext cx="2868216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Category Distribution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9602748" y="2189798"/>
            <a:ext cx="4476512" cy="475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Classic pizzas lead with 31% of orders, followed by Supreme at 25%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9602748" y="2819519"/>
            <a:ext cx="4476512" cy="1052513"/>
          </a:xfrm>
          <a:prstGeom prst="roundRect">
            <a:avLst>
              <a:gd name="adj" fmla="val 22749"/>
            </a:avLst>
          </a:prstGeom>
          <a:solidFill>
            <a:srgbClr val="ECDFE3"/>
          </a:solidFill>
          <a:ln/>
        </p:spPr>
      </p:sp>
      <p:sp>
        <p:nvSpPr>
          <p:cNvPr id="15" name="Text 12"/>
          <p:cNvSpPr/>
          <p:nvPr/>
        </p:nvSpPr>
        <p:spPr>
          <a:xfrm>
            <a:off x="9762292" y="2979063"/>
            <a:ext cx="2868216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Classic</a:t>
            </a:r>
            <a:endParaRPr lang="en-US" sz="2250" dirty="0"/>
          </a:p>
        </p:txBody>
      </p:sp>
      <p:sp>
        <p:nvSpPr>
          <p:cNvPr id="16" name="Text 13"/>
          <p:cNvSpPr/>
          <p:nvPr/>
        </p:nvSpPr>
        <p:spPr>
          <a:xfrm>
            <a:off x="9762292" y="3474839"/>
            <a:ext cx="415742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8 varieties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9602748" y="4009311"/>
            <a:ext cx="4476512" cy="1052513"/>
          </a:xfrm>
          <a:prstGeom prst="roundRect">
            <a:avLst>
              <a:gd name="adj" fmla="val 22749"/>
            </a:avLst>
          </a:prstGeom>
          <a:solidFill>
            <a:srgbClr val="ECDFE3"/>
          </a:solidFill>
          <a:ln/>
        </p:spPr>
      </p:sp>
      <p:sp>
        <p:nvSpPr>
          <p:cNvPr id="18" name="Text 15"/>
          <p:cNvSpPr/>
          <p:nvPr/>
        </p:nvSpPr>
        <p:spPr>
          <a:xfrm>
            <a:off x="9762292" y="4168854"/>
            <a:ext cx="2868216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Supreme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9762292" y="4664631"/>
            <a:ext cx="415742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9 varieties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9602748" y="5199102"/>
            <a:ext cx="4476512" cy="1052513"/>
          </a:xfrm>
          <a:prstGeom prst="roundRect">
            <a:avLst>
              <a:gd name="adj" fmla="val 22749"/>
            </a:avLst>
          </a:prstGeom>
          <a:solidFill>
            <a:srgbClr val="ECDFE3"/>
          </a:solidFill>
          <a:ln/>
        </p:spPr>
      </p:sp>
      <p:sp>
        <p:nvSpPr>
          <p:cNvPr id="21" name="Text 18"/>
          <p:cNvSpPr/>
          <p:nvPr/>
        </p:nvSpPr>
        <p:spPr>
          <a:xfrm>
            <a:off x="9762292" y="5358646"/>
            <a:ext cx="2868216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Veggie</a:t>
            </a:r>
            <a:endParaRPr lang="en-US" sz="2250" dirty="0"/>
          </a:p>
        </p:txBody>
      </p:sp>
      <p:sp>
        <p:nvSpPr>
          <p:cNvPr id="22" name="Text 19"/>
          <p:cNvSpPr/>
          <p:nvPr/>
        </p:nvSpPr>
        <p:spPr>
          <a:xfrm>
            <a:off x="9762292" y="5854422"/>
            <a:ext cx="415742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9 varieties</a:t>
            </a:r>
            <a:endParaRPr lang="en-US" sz="1250" dirty="0"/>
          </a:p>
        </p:txBody>
      </p:sp>
      <p:sp>
        <p:nvSpPr>
          <p:cNvPr id="23" name="Shape 20"/>
          <p:cNvSpPr/>
          <p:nvPr/>
        </p:nvSpPr>
        <p:spPr>
          <a:xfrm>
            <a:off x="9602748" y="6388894"/>
            <a:ext cx="4476512" cy="1052513"/>
          </a:xfrm>
          <a:prstGeom prst="roundRect">
            <a:avLst>
              <a:gd name="adj" fmla="val 22749"/>
            </a:avLst>
          </a:prstGeom>
          <a:solidFill>
            <a:srgbClr val="ECDFE3"/>
          </a:solidFill>
          <a:ln/>
        </p:spPr>
      </p:sp>
      <p:sp>
        <p:nvSpPr>
          <p:cNvPr id="24" name="Text 21"/>
          <p:cNvSpPr/>
          <p:nvPr/>
        </p:nvSpPr>
        <p:spPr>
          <a:xfrm>
            <a:off x="9762292" y="6548438"/>
            <a:ext cx="2868216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Chicken</a:t>
            </a:r>
            <a:endParaRPr lang="en-US" sz="2250" dirty="0"/>
          </a:p>
        </p:txBody>
      </p:sp>
      <p:sp>
        <p:nvSpPr>
          <p:cNvPr id="25" name="Text 22"/>
          <p:cNvSpPr/>
          <p:nvPr/>
        </p:nvSpPr>
        <p:spPr>
          <a:xfrm>
            <a:off x="9762292" y="7044214"/>
            <a:ext cx="415742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6 varieties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9" y="1495187"/>
            <a:ext cx="8740021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Size Preferences Drive Orders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649129" y="2402562"/>
            <a:ext cx="3365302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Customer Size Choices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649129" y="3097173"/>
            <a:ext cx="133321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Large pizzas dominate with 38% of total orders</a:t>
            </a:r>
            <a:endParaRPr lang="en-US" sz="1450" dirty="0"/>
          </a:p>
        </p:txBody>
      </p:sp>
      <p:sp>
        <p:nvSpPr>
          <p:cNvPr id="5" name="Shape 3"/>
          <p:cNvSpPr/>
          <p:nvPr/>
        </p:nvSpPr>
        <p:spPr>
          <a:xfrm>
            <a:off x="649129" y="3695105"/>
            <a:ext cx="6007179" cy="231815"/>
          </a:xfrm>
          <a:prstGeom prst="roundRect">
            <a:avLst>
              <a:gd name="adj" fmla="val 120024"/>
            </a:avLst>
          </a:prstGeom>
          <a:solidFill>
            <a:srgbClr val="ECDFE3"/>
          </a:solidFill>
          <a:ln/>
        </p:spPr>
      </p:sp>
      <p:sp>
        <p:nvSpPr>
          <p:cNvPr id="6" name="Shape 4"/>
          <p:cNvSpPr/>
          <p:nvPr/>
        </p:nvSpPr>
        <p:spPr>
          <a:xfrm>
            <a:off x="649129" y="3695105"/>
            <a:ext cx="2282666" cy="231815"/>
          </a:xfrm>
          <a:prstGeom prst="roundRect">
            <a:avLst>
              <a:gd name="adj" fmla="val 120024"/>
            </a:avLst>
          </a:prstGeom>
          <a:solidFill>
            <a:srgbClr val="C7A2AC"/>
          </a:solidFill>
          <a:ln/>
        </p:spPr>
      </p:sp>
      <p:sp>
        <p:nvSpPr>
          <p:cNvPr id="7" name="Text 5"/>
          <p:cNvSpPr/>
          <p:nvPr/>
        </p:nvSpPr>
        <p:spPr>
          <a:xfrm>
            <a:off x="6795373" y="3695105"/>
            <a:ext cx="40386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38%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649129" y="4158615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Large</a:t>
            </a:r>
            <a:endParaRPr lang="en-US" sz="2600" dirty="0"/>
          </a:p>
        </p:txBody>
      </p:sp>
      <p:sp>
        <p:nvSpPr>
          <p:cNvPr id="9" name="Text 7"/>
          <p:cNvSpPr/>
          <p:nvPr/>
        </p:nvSpPr>
        <p:spPr>
          <a:xfrm>
            <a:off x="649129" y="4686300"/>
            <a:ext cx="655010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18,526 orders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7431048" y="3695105"/>
            <a:ext cx="6021348" cy="231815"/>
          </a:xfrm>
          <a:prstGeom prst="roundRect">
            <a:avLst>
              <a:gd name="adj" fmla="val 120024"/>
            </a:avLst>
          </a:prstGeom>
          <a:solidFill>
            <a:srgbClr val="ECDFE3"/>
          </a:solidFill>
          <a:ln/>
        </p:spPr>
      </p:sp>
      <p:sp>
        <p:nvSpPr>
          <p:cNvPr id="11" name="Shape 9"/>
          <p:cNvSpPr/>
          <p:nvPr/>
        </p:nvSpPr>
        <p:spPr>
          <a:xfrm>
            <a:off x="7431048" y="3695105"/>
            <a:ext cx="1926788" cy="231815"/>
          </a:xfrm>
          <a:prstGeom prst="roundRect">
            <a:avLst>
              <a:gd name="adj" fmla="val 120024"/>
            </a:avLst>
          </a:prstGeom>
          <a:solidFill>
            <a:srgbClr val="C7A2AC"/>
          </a:solidFill>
          <a:ln/>
        </p:spPr>
      </p:sp>
      <p:sp>
        <p:nvSpPr>
          <p:cNvPr id="12" name="Text 10"/>
          <p:cNvSpPr/>
          <p:nvPr/>
        </p:nvSpPr>
        <p:spPr>
          <a:xfrm>
            <a:off x="13591461" y="3695105"/>
            <a:ext cx="389811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32%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7431048" y="4158615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Medium</a:t>
            </a:r>
            <a:endParaRPr lang="en-US" sz="2600" dirty="0"/>
          </a:p>
        </p:txBody>
      </p:sp>
      <p:sp>
        <p:nvSpPr>
          <p:cNvPr id="14" name="Text 12"/>
          <p:cNvSpPr/>
          <p:nvPr/>
        </p:nvSpPr>
        <p:spPr>
          <a:xfrm>
            <a:off x="7431048" y="4686300"/>
            <a:ext cx="655022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15,335 orders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649129" y="5446514"/>
            <a:ext cx="6012656" cy="231815"/>
          </a:xfrm>
          <a:prstGeom prst="roundRect">
            <a:avLst>
              <a:gd name="adj" fmla="val 120024"/>
            </a:avLst>
          </a:prstGeom>
          <a:solidFill>
            <a:srgbClr val="ECDFE3"/>
          </a:solidFill>
          <a:ln/>
        </p:spPr>
      </p:sp>
      <p:sp>
        <p:nvSpPr>
          <p:cNvPr id="16" name="Shape 14"/>
          <p:cNvSpPr/>
          <p:nvPr/>
        </p:nvSpPr>
        <p:spPr>
          <a:xfrm>
            <a:off x="649129" y="5446514"/>
            <a:ext cx="1743670" cy="231815"/>
          </a:xfrm>
          <a:prstGeom prst="roundRect">
            <a:avLst>
              <a:gd name="adj" fmla="val 120024"/>
            </a:avLst>
          </a:prstGeom>
          <a:solidFill>
            <a:srgbClr val="C7A2AC"/>
          </a:solidFill>
          <a:ln/>
        </p:spPr>
      </p:sp>
      <p:sp>
        <p:nvSpPr>
          <p:cNvPr id="17" name="Text 15"/>
          <p:cNvSpPr/>
          <p:nvPr/>
        </p:nvSpPr>
        <p:spPr>
          <a:xfrm>
            <a:off x="6800850" y="5446514"/>
            <a:ext cx="398383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29%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649129" y="5910024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Small</a:t>
            </a:r>
            <a:endParaRPr lang="en-US" sz="2600" dirty="0"/>
          </a:p>
        </p:txBody>
      </p:sp>
      <p:sp>
        <p:nvSpPr>
          <p:cNvPr id="19" name="Text 17"/>
          <p:cNvSpPr/>
          <p:nvPr/>
        </p:nvSpPr>
        <p:spPr>
          <a:xfrm>
            <a:off x="649129" y="6437709"/>
            <a:ext cx="655010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14,137 orders</a:t>
            </a:r>
            <a:endParaRPr lang="en-US" sz="1450" dirty="0"/>
          </a:p>
        </p:txBody>
      </p:sp>
      <p:sp>
        <p:nvSpPr>
          <p:cNvPr id="20" name="Shape 18"/>
          <p:cNvSpPr/>
          <p:nvPr/>
        </p:nvSpPr>
        <p:spPr>
          <a:xfrm>
            <a:off x="7431048" y="5446514"/>
            <a:ext cx="6155293" cy="231815"/>
          </a:xfrm>
          <a:prstGeom prst="roundRect">
            <a:avLst>
              <a:gd name="adj" fmla="val 120024"/>
            </a:avLst>
          </a:prstGeom>
          <a:solidFill>
            <a:srgbClr val="ECDFE3"/>
          </a:solidFill>
          <a:ln/>
        </p:spPr>
      </p:sp>
      <p:sp>
        <p:nvSpPr>
          <p:cNvPr id="21" name="Shape 19"/>
          <p:cNvSpPr/>
          <p:nvPr/>
        </p:nvSpPr>
        <p:spPr>
          <a:xfrm>
            <a:off x="7431048" y="5446514"/>
            <a:ext cx="61436" cy="231815"/>
          </a:xfrm>
          <a:prstGeom prst="roundRect">
            <a:avLst>
              <a:gd name="adj" fmla="val 452882"/>
            </a:avLst>
          </a:prstGeom>
          <a:solidFill>
            <a:srgbClr val="C7A2AC"/>
          </a:solidFill>
          <a:ln/>
        </p:spPr>
      </p:sp>
      <p:sp>
        <p:nvSpPr>
          <p:cNvPr id="22" name="Text 20"/>
          <p:cNvSpPr/>
          <p:nvPr/>
        </p:nvSpPr>
        <p:spPr>
          <a:xfrm>
            <a:off x="13725406" y="5446514"/>
            <a:ext cx="255865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1%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7431048" y="5910024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XL/XXL</a:t>
            </a:r>
            <a:endParaRPr lang="en-US" sz="2600" dirty="0"/>
          </a:p>
        </p:txBody>
      </p:sp>
      <p:sp>
        <p:nvSpPr>
          <p:cNvPr id="24" name="Text 22"/>
          <p:cNvSpPr/>
          <p:nvPr/>
        </p:nvSpPr>
        <p:spPr>
          <a:xfrm>
            <a:off x="7431048" y="6437709"/>
            <a:ext cx="655022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572 orders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129" y="1603415"/>
            <a:ext cx="6665952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Peak Demand Hours</a:t>
            </a:r>
            <a:endParaRPr lang="en-US" sz="5200" dirty="0"/>
          </a:p>
        </p:txBody>
      </p:sp>
      <p:sp>
        <p:nvSpPr>
          <p:cNvPr id="4" name="Text 1"/>
          <p:cNvSpPr/>
          <p:nvPr/>
        </p:nvSpPr>
        <p:spPr>
          <a:xfrm>
            <a:off x="649129" y="2714744"/>
            <a:ext cx="78457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62% of orders occur during lunch and dinner periods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857726" y="3220045"/>
            <a:ext cx="22860" cy="3406021"/>
          </a:xfrm>
          <a:prstGeom prst="roundRect">
            <a:avLst>
              <a:gd name="adj" fmla="val 1217116"/>
            </a:avLst>
          </a:prstGeom>
          <a:solidFill>
            <a:srgbClr val="D2C5C9"/>
          </a:solidFill>
          <a:ln/>
        </p:spPr>
      </p:sp>
      <p:sp>
        <p:nvSpPr>
          <p:cNvPr id="6" name="Shape 3"/>
          <p:cNvSpPr/>
          <p:nvPr/>
        </p:nvSpPr>
        <p:spPr>
          <a:xfrm>
            <a:off x="1043523" y="3417213"/>
            <a:ext cx="556379" cy="22860"/>
          </a:xfrm>
          <a:prstGeom prst="roundRect">
            <a:avLst>
              <a:gd name="adj" fmla="val 1217116"/>
            </a:avLst>
          </a:prstGeom>
          <a:solidFill>
            <a:srgbClr val="D2C5C9"/>
          </a:solidFill>
          <a:ln/>
        </p:spPr>
      </p:sp>
      <p:sp>
        <p:nvSpPr>
          <p:cNvPr id="7" name="Shape 4"/>
          <p:cNvSpPr/>
          <p:nvPr/>
        </p:nvSpPr>
        <p:spPr>
          <a:xfrm>
            <a:off x="649069" y="3220045"/>
            <a:ext cx="417314" cy="417314"/>
          </a:xfrm>
          <a:prstGeom prst="roundRect">
            <a:avLst>
              <a:gd name="adj" fmla="val 66672"/>
            </a:avLst>
          </a:prstGeom>
          <a:solidFill>
            <a:srgbClr val="ECDFE3"/>
          </a:solidFill>
          <a:ln/>
        </p:spPr>
      </p:sp>
      <p:sp>
        <p:nvSpPr>
          <p:cNvPr id="8" name="Text 5"/>
          <p:cNvSpPr/>
          <p:nvPr/>
        </p:nvSpPr>
        <p:spPr>
          <a:xfrm>
            <a:off x="657701" y="3178671"/>
            <a:ext cx="399931" cy="499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1</a:t>
            </a:r>
            <a:endParaRPr lang="en-US" sz="3100" dirty="0"/>
          </a:p>
        </p:txBody>
      </p:sp>
      <p:sp>
        <p:nvSpPr>
          <p:cNvPr id="9" name="Text 6"/>
          <p:cNvSpPr/>
          <p:nvPr/>
        </p:nvSpPr>
        <p:spPr>
          <a:xfrm>
            <a:off x="1785223" y="3283744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11 AM - 1 PM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785223" y="3811429"/>
            <a:ext cx="670964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Lunch rush: 6,206 orders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1043523" y="4676180"/>
            <a:ext cx="556379" cy="22860"/>
          </a:xfrm>
          <a:prstGeom prst="roundRect">
            <a:avLst>
              <a:gd name="adj" fmla="val 1217116"/>
            </a:avLst>
          </a:prstGeom>
          <a:solidFill>
            <a:srgbClr val="D2C5C9"/>
          </a:solidFill>
          <a:ln/>
        </p:spPr>
      </p:sp>
      <p:sp>
        <p:nvSpPr>
          <p:cNvPr id="12" name="Shape 9"/>
          <p:cNvSpPr/>
          <p:nvPr/>
        </p:nvSpPr>
        <p:spPr>
          <a:xfrm>
            <a:off x="649069" y="4479012"/>
            <a:ext cx="417314" cy="417314"/>
          </a:xfrm>
          <a:prstGeom prst="roundRect">
            <a:avLst>
              <a:gd name="adj" fmla="val 66672"/>
            </a:avLst>
          </a:prstGeom>
          <a:solidFill>
            <a:srgbClr val="ECDFE3"/>
          </a:solidFill>
          <a:ln/>
        </p:spPr>
      </p:sp>
      <p:sp>
        <p:nvSpPr>
          <p:cNvPr id="13" name="Text 10"/>
          <p:cNvSpPr/>
          <p:nvPr/>
        </p:nvSpPr>
        <p:spPr>
          <a:xfrm>
            <a:off x="657701" y="4437638"/>
            <a:ext cx="399931" cy="499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2</a:t>
            </a:r>
            <a:endParaRPr lang="en-US" sz="3100" dirty="0"/>
          </a:p>
        </p:txBody>
      </p:sp>
      <p:sp>
        <p:nvSpPr>
          <p:cNvPr id="14" name="Text 11"/>
          <p:cNvSpPr/>
          <p:nvPr/>
        </p:nvSpPr>
        <p:spPr>
          <a:xfrm>
            <a:off x="1785223" y="4542711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5 PM - 7 PM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1785223" y="5070396"/>
            <a:ext cx="670964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Dinner peak: 6,744 orders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1043523" y="5935147"/>
            <a:ext cx="556379" cy="22860"/>
          </a:xfrm>
          <a:prstGeom prst="roundRect">
            <a:avLst>
              <a:gd name="adj" fmla="val 1217116"/>
            </a:avLst>
          </a:prstGeom>
          <a:solidFill>
            <a:srgbClr val="D2C5C9"/>
          </a:solidFill>
          <a:ln/>
        </p:spPr>
      </p:sp>
      <p:sp>
        <p:nvSpPr>
          <p:cNvPr id="17" name="Shape 14"/>
          <p:cNvSpPr/>
          <p:nvPr/>
        </p:nvSpPr>
        <p:spPr>
          <a:xfrm>
            <a:off x="649069" y="5737979"/>
            <a:ext cx="417314" cy="417314"/>
          </a:xfrm>
          <a:prstGeom prst="roundRect">
            <a:avLst>
              <a:gd name="adj" fmla="val 66672"/>
            </a:avLst>
          </a:prstGeom>
          <a:solidFill>
            <a:srgbClr val="ECDFE3"/>
          </a:solidFill>
          <a:ln/>
        </p:spPr>
      </p:sp>
      <p:sp>
        <p:nvSpPr>
          <p:cNvPr id="18" name="Text 15"/>
          <p:cNvSpPr/>
          <p:nvPr/>
        </p:nvSpPr>
        <p:spPr>
          <a:xfrm>
            <a:off x="657701" y="5696605"/>
            <a:ext cx="399931" cy="499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3</a:t>
            </a:r>
            <a:endParaRPr lang="en-US" sz="3100" dirty="0"/>
          </a:p>
        </p:txBody>
      </p:sp>
      <p:sp>
        <p:nvSpPr>
          <p:cNvPr id="19" name="Text 16"/>
          <p:cNvSpPr/>
          <p:nvPr/>
        </p:nvSpPr>
        <p:spPr>
          <a:xfrm>
            <a:off x="1785223" y="5801678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8 PM - 10 PM</a:t>
            </a:r>
            <a:endParaRPr lang="en-US" sz="2600" dirty="0"/>
          </a:p>
        </p:txBody>
      </p:sp>
      <p:sp>
        <p:nvSpPr>
          <p:cNvPr id="20" name="Text 17"/>
          <p:cNvSpPr/>
          <p:nvPr/>
        </p:nvSpPr>
        <p:spPr>
          <a:xfrm>
            <a:off x="1785223" y="6329363"/>
            <a:ext cx="670964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Evening orders: 3,498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49129" y="1318141"/>
            <a:ext cx="1907858" cy="348496"/>
          </a:xfrm>
          <a:prstGeom prst="roundRect">
            <a:avLst>
              <a:gd name="adj" fmla="val 63870"/>
            </a:avLst>
          </a:prstGeom>
          <a:solidFill>
            <a:srgbClr val="ECDFE3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60333" y="1418153"/>
            <a:ext cx="148352" cy="1483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82861" y="1373743"/>
            <a:ext cx="1462921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RECOMMENDATIONS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49129" y="1740813"/>
            <a:ext cx="6665952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Strategic Action Plan</a:t>
            </a:r>
            <a:endParaRPr lang="en-US" sz="5200" dirty="0"/>
          </a:p>
        </p:txBody>
      </p:sp>
      <p:sp>
        <p:nvSpPr>
          <p:cNvPr id="6" name="Shape 3"/>
          <p:cNvSpPr/>
          <p:nvPr/>
        </p:nvSpPr>
        <p:spPr>
          <a:xfrm>
            <a:off x="649129" y="2852142"/>
            <a:ext cx="6573322" cy="1936909"/>
          </a:xfrm>
          <a:prstGeom prst="roundRect">
            <a:avLst>
              <a:gd name="adj" fmla="val 14365"/>
            </a:avLst>
          </a:prstGeom>
          <a:solidFill>
            <a:srgbClr val="ECDFE3"/>
          </a:solidFill>
          <a:ln/>
        </p:spPr>
      </p:sp>
      <p:sp>
        <p:nvSpPr>
          <p:cNvPr id="7" name="Shape 4"/>
          <p:cNvSpPr/>
          <p:nvPr/>
        </p:nvSpPr>
        <p:spPr>
          <a:xfrm>
            <a:off x="834509" y="3037522"/>
            <a:ext cx="556379" cy="556379"/>
          </a:xfrm>
          <a:prstGeom prst="roundRect">
            <a:avLst>
              <a:gd name="adj" fmla="val 16433197"/>
            </a:avLst>
          </a:prstGeom>
          <a:solidFill>
            <a:srgbClr val="C7A2AC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7504" y="3190399"/>
            <a:ext cx="250388" cy="2503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34509" y="3779282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Menu Optimization</a:t>
            </a:r>
            <a:endParaRPr lang="en-US" sz="2600" dirty="0"/>
          </a:p>
        </p:txBody>
      </p:sp>
      <p:sp>
        <p:nvSpPr>
          <p:cNvPr id="10" name="Text 6"/>
          <p:cNvSpPr/>
          <p:nvPr/>
        </p:nvSpPr>
        <p:spPr>
          <a:xfrm>
            <a:off x="834509" y="4306967"/>
            <a:ext cx="620256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Promote top revenue pizzas in bundles and featured items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7407831" y="2852142"/>
            <a:ext cx="6573441" cy="1936909"/>
          </a:xfrm>
          <a:prstGeom prst="roundRect">
            <a:avLst>
              <a:gd name="adj" fmla="val 14365"/>
            </a:avLst>
          </a:prstGeom>
          <a:solidFill>
            <a:srgbClr val="ECDFE3"/>
          </a:solidFill>
          <a:ln/>
        </p:spPr>
      </p:sp>
      <p:sp>
        <p:nvSpPr>
          <p:cNvPr id="12" name="Shape 8"/>
          <p:cNvSpPr/>
          <p:nvPr/>
        </p:nvSpPr>
        <p:spPr>
          <a:xfrm>
            <a:off x="7593211" y="3037522"/>
            <a:ext cx="556379" cy="556379"/>
          </a:xfrm>
          <a:prstGeom prst="roundRect">
            <a:avLst>
              <a:gd name="adj" fmla="val 16433197"/>
            </a:avLst>
          </a:prstGeom>
          <a:solidFill>
            <a:srgbClr val="C7A2AC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6206" y="3190399"/>
            <a:ext cx="250388" cy="25038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93211" y="3779282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Inventory Planning</a:t>
            </a:r>
            <a:endParaRPr lang="en-US" sz="2600" dirty="0"/>
          </a:p>
        </p:txBody>
      </p:sp>
      <p:sp>
        <p:nvSpPr>
          <p:cNvPr id="15" name="Text 10"/>
          <p:cNvSpPr/>
          <p:nvPr/>
        </p:nvSpPr>
        <p:spPr>
          <a:xfrm>
            <a:off x="7593211" y="4306967"/>
            <a:ext cx="620268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Align ingredient procurement with high-demand categories</a:t>
            </a:r>
            <a:endParaRPr lang="en-US" sz="1450" dirty="0"/>
          </a:p>
        </p:txBody>
      </p:sp>
      <p:sp>
        <p:nvSpPr>
          <p:cNvPr id="16" name="Shape 11"/>
          <p:cNvSpPr/>
          <p:nvPr/>
        </p:nvSpPr>
        <p:spPr>
          <a:xfrm>
            <a:off x="649129" y="4974431"/>
            <a:ext cx="6573322" cy="1936909"/>
          </a:xfrm>
          <a:prstGeom prst="roundRect">
            <a:avLst>
              <a:gd name="adj" fmla="val 14365"/>
            </a:avLst>
          </a:prstGeom>
          <a:solidFill>
            <a:srgbClr val="ECDFE3"/>
          </a:solidFill>
          <a:ln/>
        </p:spPr>
      </p:sp>
      <p:sp>
        <p:nvSpPr>
          <p:cNvPr id="17" name="Shape 12"/>
          <p:cNvSpPr/>
          <p:nvPr/>
        </p:nvSpPr>
        <p:spPr>
          <a:xfrm>
            <a:off x="834509" y="5159812"/>
            <a:ext cx="556379" cy="556379"/>
          </a:xfrm>
          <a:prstGeom prst="roundRect">
            <a:avLst>
              <a:gd name="adj" fmla="val 16433197"/>
            </a:avLst>
          </a:prstGeom>
          <a:solidFill>
            <a:srgbClr val="C7A2AC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504" y="5312688"/>
            <a:ext cx="250388" cy="25038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834509" y="5901571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Staff Scheduling</a:t>
            </a:r>
            <a:endParaRPr lang="en-US" sz="2600" dirty="0"/>
          </a:p>
        </p:txBody>
      </p:sp>
      <p:sp>
        <p:nvSpPr>
          <p:cNvPr id="20" name="Text 14"/>
          <p:cNvSpPr/>
          <p:nvPr/>
        </p:nvSpPr>
        <p:spPr>
          <a:xfrm>
            <a:off x="834509" y="6429256"/>
            <a:ext cx="620256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Allocate workforce during lunch and dinner peaks</a:t>
            </a:r>
            <a:endParaRPr lang="en-US" sz="1450" dirty="0"/>
          </a:p>
        </p:txBody>
      </p:sp>
      <p:sp>
        <p:nvSpPr>
          <p:cNvPr id="21" name="Shape 15"/>
          <p:cNvSpPr/>
          <p:nvPr/>
        </p:nvSpPr>
        <p:spPr>
          <a:xfrm>
            <a:off x="7407831" y="4974431"/>
            <a:ext cx="6573441" cy="1936909"/>
          </a:xfrm>
          <a:prstGeom prst="roundRect">
            <a:avLst>
              <a:gd name="adj" fmla="val 14365"/>
            </a:avLst>
          </a:prstGeom>
          <a:solidFill>
            <a:srgbClr val="ECDFE3"/>
          </a:solidFill>
          <a:ln/>
        </p:spPr>
      </p:sp>
      <p:sp>
        <p:nvSpPr>
          <p:cNvPr id="22" name="Shape 16"/>
          <p:cNvSpPr/>
          <p:nvPr/>
        </p:nvSpPr>
        <p:spPr>
          <a:xfrm>
            <a:off x="7593211" y="5159812"/>
            <a:ext cx="556379" cy="556379"/>
          </a:xfrm>
          <a:prstGeom prst="roundRect">
            <a:avLst>
              <a:gd name="adj" fmla="val 16433197"/>
            </a:avLst>
          </a:prstGeom>
          <a:solidFill>
            <a:srgbClr val="C7A2AC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46206" y="5312688"/>
            <a:ext cx="250388" cy="250388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593211" y="5901571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Pricing Strategy</a:t>
            </a:r>
            <a:endParaRPr lang="en-US" sz="2600" dirty="0"/>
          </a:p>
        </p:txBody>
      </p:sp>
      <p:sp>
        <p:nvSpPr>
          <p:cNvPr id="25" name="Text 18"/>
          <p:cNvSpPr/>
          <p:nvPr/>
        </p:nvSpPr>
        <p:spPr>
          <a:xfrm>
            <a:off x="7593211" y="6429256"/>
            <a:ext cx="620268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Test price elasticity on popular sizes for revenue growth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129" y="1226582"/>
            <a:ext cx="6665952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Key Takeaways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649129" y="2337911"/>
            <a:ext cx="417314" cy="417314"/>
          </a:xfrm>
          <a:prstGeom prst="roundRect">
            <a:avLst>
              <a:gd name="adj" fmla="val 66672"/>
            </a:avLst>
          </a:prstGeom>
          <a:solidFill>
            <a:srgbClr val="ECDFE3"/>
          </a:solidFill>
          <a:ln/>
        </p:spPr>
      </p:sp>
      <p:sp>
        <p:nvSpPr>
          <p:cNvPr id="5" name="Text 2"/>
          <p:cNvSpPr/>
          <p:nvPr/>
        </p:nvSpPr>
        <p:spPr>
          <a:xfrm>
            <a:off x="1251823" y="2401610"/>
            <a:ext cx="3468886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Revenue Concentration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251823" y="2929295"/>
            <a:ext cx="724304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Top 28% of menu drives majority of sales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49129" y="3596878"/>
            <a:ext cx="417314" cy="417314"/>
          </a:xfrm>
          <a:prstGeom prst="roundRect">
            <a:avLst>
              <a:gd name="adj" fmla="val 66672"/>
            </a:avLst>
          </a:prstGeom>
          <a:solidFill>
            <a:srgbClr val="ECDFE3"/>
          </a:solidFill>
          <a:ln/>
        </p:spPr>
      </p:sp>
      <p:sp>
        <p:nvSpPr>
          <p:cNvPr id="8" name="Text 5"/>
          <p:cNvSpPr/>
          <p:nvPr/>
        </p:nvSpPr>
        <p:spPr>
          <a:xfrm>
            <a:off x="1251823" y="3660577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Predictable Demand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1251823" y="4188262"/>
            <a:ext cx="724304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62% of orders during peak lunch and dinner hours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49129" y="4855845"/>
            <a:ext cx="417314" cy="417314"/>
          </a:xfrm>
          <a:prstGeom prst="roundRect">
            <a:avLst>
              <a:gd name="adj" fmla="val 66672"/>
            </a:avLst>
          </a:prstGeom>
          <a:solidFill>
            <a:srgbClr val="ECDFE3"/>
          </a:solidFill>
          <a:ln/>
        </p:spPr>
      </p:sp>
      <p:sp>
        <p:nvSpPr>
          <p:cNvPr id="11" name="Text 8"/>
          <p:cNvSpPr/>
          <p:nvPr/>
        </p:nvSpPr>
        <p:spPr>
          <a:xfrm>
            <a:off x="1251823" y="4919543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Size Matters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1251823" y="5447228"/>
            <a:ext cx="724304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Large pizzas account for 38% of all orders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49129" y="6114812"/>
            <a:ext cx="417314" cy="417314"/>
          </a:xfrm>
          <a:prstGeom prst="roundRect">
            <a:avLst>
              <a:gd name="adj" fmla="val 66672"/>
            </a:avLst>
          </a:prstGeom>
          <a:solidFill>
            <a:srgbClr val="ECDFE3"/>
          </a:solidFill>
          <a:ln/>
        </p:spPr>
      </p:sp>
      <p:sp>
        <p:nvSpPr>
          <p:cNvPr id="14" name="Text 11"/>
          <p:cNvSpPr/>
          <p:nvPr/>
        </p:nvSpPr>
        <p:spPr>
          <a:xfrm>
            <a:off x="1251823" y="6178510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Data-Driven Growth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1251823" y="6706195"/>
            <a:ext cx="724304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Apply insights to boost revenue and customer experience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2026-02-18T17:17:14Z</dcterms:created>
  <dcterms:modified xsi:type="dcterms:W3CDTF">2026-02-18T17:17:14Z</dcterms:modified>
</cp:coreProperties>
</file>